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8/24/2025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8/24/2025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8/24/2025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8/24/2025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8/24/2025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8/24/2025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8/24/2025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453643"/>
            <a:ext cx="10993549" cy="1475013"/>
          </a:xfrm>
        </p:spPr>
        <p:txBody>
          <a:bodyPr>
            <a:normAutofit/>
          </a:bodyPr>
          <a:lstStyle/>
          <a:p>
            <a:r>
              <a:rPr lang="en-US" dirty="0"/>
              <a:t>To supply leftover food to poor</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77122" y="1795661"/>
            <a:ext cx="10993546" cy="468233"/>
          </a:xfrm>
        </p:spPr>
        <p:txBody>
          <a:bodyPr>
            <a:normAutofit/>
          </a:bodyPr>
          <a:lstStyle/>
          <a:p>
            <a:r>
              <a:rPr lang="en-US" dirty="0"/>
              <a:t>A salesforce-based project</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4" name="TextBox 3">
            <a:extLst>
              <a:ext uri="{FF2B5EF4-FFF2-40B4-BE49-F238E27FC236}">
                <a16:creationId xmlns:a16="http://schemas.microsoft.com/office/drawing/2014/main" id="{1538FADD-7E40-ED7D-94E2-88F4CF4C3B25}"/>
              </a:ext>
            </a:extLst>
          </p:cNvPr>
          <p:cNvSpPr txBox="1"/>
          <p:nvPr/>
        </p:nvSpPr>
        <p:spPr>
          <a:xfrm>
            <a:off x="446534" y="2712535"/>
            <a:ext cx="975908" cy="369332"/>
          </a:xfrm>
          <a:prstGeom prst="rect">
            <a:avLst/>
          </a:prstGeom>
          <a:noFill/>
        </p:spPr>
        <p:txBody>
          <a:bodyPr wrap="none" rtlCol="0">
            <a:spAutoFit/>
          </a:bodyPr>
          <a:lstStyle/>
          <a:p>
            <a:r>
              <a:rPr lang="en-IN" dirty="0"/>
              <a:t>Deiva M</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7801-3088-3C32-4456-F9E0C75D3EDA}"/>
              </a:ext>
            </a:extLst>
          </p:cNvPr>
          <p:cNvSpPr>
            <a:spLocks noGrp="1"/>
          </p:cNvSpPr>
          <p:nvPr>
            <p:ph type="title"/>
          </p:nvPr>
        </p:nvSpPr>
        <p:spPr>
          <a:xfrm>
            <a:off x="473038" y="495679"/>
            <a:ext cx="11029616" cy="1188720"/>
          </a:xfrm>
        </p:spPr>
        <p:txBody>
          <a:bodyPr/>
          <a:lstStyle/>
          <a:p>
            <a:r>
              <a:rPr lang="en-IN" dirty="0"/>
              <a:t>The Lightning App</a:t>
            </a:r>
          </a:p>
        </p:txBody>
      </p:sp>
      <p:pic>
        <p:nvPicPr>
          <p:cNvPr id="5" name="Content Placeholder 4">
            <a:extLst>
              <a:ext uri="{FF2B5EF4-FFF2-40B4-BE49-F238E27FC236}">
                <a16:creationId xmlns:a16="http://schemas.microsoft.com/office/drawing/2014/main" id="{3F60B567-DF3D-C210-10C6-A16C690C5EE4}"/>
              </a:ext>
            </a:extLst>
          </p:cNvPr>
          <p:cNvPicPr>
            <a:picLocks noGrp="1" noChangeAspect="1"/>
          </p:cNvPicPr>
          <p:nvPr>
            <p:ph idx="1"/>
          </p:nvPr>
        </p:nvPicPr>
        <p:blipFill>
          <a:blip r:embed="rId2"/>
          <a:stretch>
            <a:fillRect/>
          </a:stretch>
        </p:blipFill>
        <p:spPr>
          <a:xfrm>
            <a:off x="1199535" y="2084439"/>
            <a:ext cx="9163665" cy="3890911"/>
          </a:xfrm>
        </p:spPr>
      </p:pic>
      <p:sp>
        <p:nvSpPr>
          <p:cNvPr id="6" name="TextBox 5">
            <a:extLst>
              <a:ext uri="{FF2B5EF4-FFF2-40B4-BE49-F238E27FC236}">
                <a16:creationId xmlns:a16="http://schemas.microsoft.com/office/drawing/2014/main" id="{C48A2B37-1C7E-E0D1-B6FE-F72D326AF549}"/>
              </a:ext>
            </a:extLst>
          </p:cNvPr>
          <p:cNvSpPr txBox="1"/>
          <p:nvPr/>
        </p:nvSpPr>
        <p:spPr>
          <a:xfrm>
            <a:off x="698090" y="6177655"/>
            <a:ext cx="3175820" cy="369332"/>
          </a:xfrm>
          <a:prstGeom prst="rect">
            <a:avLst/>
          </a:prstGeom>
          <a:noFill/>
        </p:spPr>
        <p:txBody>
          <a:bodyPr wrap="square" rtlCol="0">
            <a:spAutoFit/>
          </a:bodyPr>
          <a:lstStyle/>
          <a:p>
            <a:r>
              <a:rPr lang="en-IN" dirty="0"/>
              <a:t>App name: Food connect</a:t>
            </a:r>
          </a:p>
        </p:txBody>
      </p:sp>
    </p:spTree>
    <p:extLst>
      <p:ext uri="{BB962C8B-B14F-4D97-AF65-F5344CB8AC3E}">
        <p14:creationId xmlns:p14="http://schemas.microsoft.com/office/powerpoint/2010/main" val="4094400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0D423-E39C-E44D-9A19-68952A08D4FB}"/>
              </a:ext>
            </a:extLst>
          </p:cNvPr>
          <p:cNvSpPr>
            <a:spLocks noGrp="1"/>
          </p:cNvSpPr>
          <p:nvPr>
            <p:ph type="title"/>
          </p:nvPr>
        </p:nvSpPr>
        <p:spPr>
          <a:xfrm>
            <a:off x="473037" y="554672"/>
            <a:ext cx="11029616" cy="1188720"/>
          </a:xfrm>
        </p:spPr>
        <p:txBody>
          <a:bodyPr/>
          <a:lstStyle/>
          <a:p>
            <a:r>
              <a:rPr lang="en-IN" dirty="0"/>
              <a:t> Flows</a:t>
            </a:r>
          </a:p>
        </p:txBody>
      </p:sp>
      <p:pic>
        <p:nvPicPr>
          <p:cNvPr id="5" name="Content Placeholder 4">
            <a:extLst>
              <a:ext uri="{FF2B5EF4-FFF2-40B4-BE49-F238E27FC236}">
                <a16:creationId xmlns:a16="http://schemas.microsoft.com/office/drawing/2014/main" id="{41652E00-946E-8CBB-7BDD-41999BA18464}"/>
              </a:ext>
            </a:extLst>
          </p:cNvPr>
          <p:cNvPicPr>
            <a:picLocks noGrp="1" noChangeAspect="1"/>
          </p:cNvPicPr>
          <p:nvPr>
            <p:ph idx="1"/>
          </p:nvPr>
        </p:nvPicPr>
        <p:blipFill>
          <a:blip r:embed="rId2"/>
          <a:stretch>
            <a:fillRect/>
          </a:stretch>
        </p:blipFill>
        <p:spPr>
          <a:xfrm>
            <a:off x="1700980" y="1743392"/>
            <a:ext cx="8288594" cy="3979402"/>
          </a:xfrm>
        </p:spPr>
      </p:pic>
      <p:sp>
        <p:nvSpPr>
          <p:cNvPr id="6" name="TextBox 5">
            <a:extLst>
              <a:ext uri="{FF2B5EF4-FFF2-40B4-BE49-F238E27FC236}">
                <a16:creationId xmlns:a16="http://schemas.microsoft.com/office/drawing/2014/main" id="{0738AAFD-9F21-9236-AD48-2AF7C1FA762B}"/>
              </a:ext>
            </a:extLst>
          </p:cNvPr>
          <p:cNvSpPr txBox="1"/>
          <p:nvPr/>
        </p:nvSpPr>
        <p:spPr>
          <a:xfrm>
            <a:off x="473037" y="6118662"/>
            <a:ext cx="2647904" cy="369332"/>
          </a:xfrm>
          <a:prstGeom prst="rect">
            <a:avLst/>
          </a:prstGeom>
          <a:noFill/>
        </p:spPr>
        <p:txBody>
          <a:bodyPr wrap="none" rtlCol="0">
            <a:spAutoFit/>
          </a:bodyPr>
          <a:lstStyle/>
          <a:p>
            <a:r>
              <a:rPr lang="en-IN" dirty="0"/>
              <a:t>Flow used for automation</a:t>
            </a:r>
          </a:p>
        </p:txBody>
      </p:sp>
    </p:spTree>
    <p:extLst>
      <p:ext uri="{BB962C8B-B14F-4D97-AF65-F5344CB8AC3E}">
        <p14:creationId xmlns:p14="http://schemas.microsoft.com/office/powerpoint/2010/main" val="3518762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0035-BC19-DAD0-56E6-590E6752C8DA}"/>
              </a:ext>
            </a:extLst>
          </p:cNvPr>
          <p:cNvSpPr>
            <a:spLocks noGrp="1"/>
          </p:cNvSpPr>
          <p:nvPr>
            <p:ph type="title"/>
          </p:nvPr>
        </p:nvSpPr>
        <p:spPr/>
        <p:txBody>
          <a:bodyPr/>
          <a:lstStyle/>
          <a:p>
            <a:r>
              <a:rPr lang="en-US" dirty="0"/>
              <a:t>Apex trigger for custom logic.</a:t>
            </a:r>
            <a:endParaRPr lang="en-IN" dirty="0"/>
          </a:p>
        </p:txBody>
      </p:sp>
      <p:pic>
        <p:nvPicPr>
          <p:cNvPr id="5" name="Content Placeholder 4">
            <a:extLst>
              <a:ext uri="{FF2B5EF4-FFF2-40B4-BE49-F238E27FC236}">
                <a16:creationId xmlns:a16="http://schemas.microsoft.com/office/drawing/2014/main" id="{1A231436-F469-E5BA-98B1-55801564878B}"/>
              </a:ext>
            </a:extLst>
          </p:cNvPr>
          <p:cNvPicPr>
            <a:picLocks noGrp="1" noChangeAspect="1"/>
          </p:cNvPicPr>
          <p:nvPr>
            <p:ph idx="1"/>
          </p:nvPr>
        </p:nvPicPr>
        <p:blipFill>
          <a:blip r:embed="rId2"/>
          <a:stretch>
            <a:fillRect/>
          </a:stretch>
        </p:blipFill>
        <p:spPr>
          <a:xfrm>
            <a:off x="1592826" y="2123769"/>
            <a:ext cx="8849032" cy="3851582"/>
          </a:xfrm>
        </p:spPr>
      </p:pic>
    </p:spTree>
    <p:extLst>
      <p:ext uri="{BB962C8B-B14F-4D97-AF65-F5344CB8AC3E}">
        <p14:creationId xmlns:p14="http://schemas.microsoft.com/office/powerpoint/2010/main" val="747737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5E09-855B-0469-487E-498C31DA8560}"/>
              </a:ext>
            </a:extLst>
          </p:cNvPr>
          <p:cNvSpPr>
            <a:spLocks noGrp="1"/>
          </p:cNvSpPr>
          <p:nvPr>
            <p:ph type="title"/>
          </p:nvPr>
        </p:nvSpPr>
        <p:spPr/>
        <p:txBody>
          <a:bodyPr/>
          <a:lstStyle/>
          <a:p>
            <a:r>
              <a:rPr lang="en-IN" dirty="0"/>
              <a:t>Profiles</a:t>
            </a:r>
          </a:p>
        </p:txBody>
      </p:sp>
      <p:pic>
        <p:nvPicPr>
          <p:cNvPr id="5" name="Content Placeholder 4">
            <a:extLst>
              <a:ext uri="{FF2B5EF4-FFF2-40B4-BE49-F238E27FC236}">
                <a16:creationId xmlns:a16="http://schemas.microsoft.com/office/drawing/2014/main" id="{BEEEB0D8-677A-668A-7322-5E03B8549FF1}"/>
              </a:ext>
            </a:extLst>
          </p:cNvPr>
          <p:cNvPicPr>
            <a:picLocks noGrp="1" noChangeAspect="1"/>
          </p:cNvPicPr>
          <p:nvPr>
            <p:ph idx="1"/>
          </p:nvPr>
        </p:nvPicPr>
        <p:blipFill>
          <a:blip r:embed="rId2"/>
          <a:stretch>
            <a:fillRect/>
          </a:stretch>
        </p:blipFill>
        <p:spPr>
          <a:xfrm>
            <a:off x="1209368" y="2341563"/>
            <a:ext cx="9537290" cy="3633787"/>
          </a:xfrm>
        </p:spPr>
      </p:pic>
    </p:spTree>
    <p:extLst>
      <p:ext uri="{BB962C8B-B14F-4D97-AF65-F5344CB8AC3E}">
        <p14:creationId xmlns:p14="http://schemas.microsoft.com/office/powerpoint/2010/main" val="1663218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C55A-DF06-2134-4887-ADF383165516}"/>
              </a:ext>
            </a:extLst>
          </p:cNvPr>
          <p:cNvSpPr>
            <a:spLocks noGrp="1"/>
          </p:cNvSpPr>
          <p:nvPr>
            <p:ph type="title"/>
          </p:nvPr>
        </p:nvSpPr>
        <p:spPr>
          <a:xfrm>
            <a:off x="463205" y="535008"/>
            <a:ext cx="11029616" cy="1188720"/>
          </a:xfrm>
        </p:spPr>
        <p:txBody>
          <a:bodyPr/>
          <a:lstStyle/>
          <a:p>
            <a:r>
              <a:rPr lang="en-IN" dirty="0"/>
              <a:t>Creation of Users</a:t>
            </a:r>
          </a:p>
        </p:txBody>
      </p:sp>
      <p:pic>
        <p:nvPicPr>
          <p:cNvPr id="5" name="Content Placeholder 4">
            <a:extLst>
              <a:ext uri="{FF2B5EF4-FFF2-40B4-BE49-F238E27FC236}">
                <a16:creationId xmlns:a16="http://schemas.microsoft.com/office/drawing/2014/main" id="{884F37F1-D388-D070-6F39-6BDE06517089}"/>
              </a:ext>
            </a:extLst>
          </p:cNvPr>
          <p:cNvPicPr>
            <a:picLocks noGrp="1" noChangeAspect="1"/>
          </p:cNvPicPr>
          <p:nvPr>
            <p:ph idx="1"/>
          </p:nvPr>
        </p:nvPicPr>
        <p:blipFill>
          <a:blip r:embed="rId2"/>
          <a:stretch>
            <a:fillRect/>
          </a:stretch>
        </p:blipFill>
        <p:spPr>
          <a:xfrm>
            <a:off x="1248697" y="2172929"/>
            <a:ext cx="9379974" cy="3802421"/>
          </a:xfrm>
        </p:spPr>
      </p:pic>
    </p:spTree>
    <p:extLst>
      <p:ext uri="{BB962C8B-B14F-4D97-AF65-F5344CB8AC3E}">
        <p14:creationId xmlns:p14="http://schemas.microsoft.com/office/powerpoint/2010/main" val="70969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09A1D-226B-CD5A-A0E6-FFC4907ACB51}"/>
              </a:ext>
            </a:extLst>
          </p:cNvPr>
          <p:cNvSpPr>
            <a:spLocks noGrp="1"/>
          </p:cNvSpPr>
          <p:nvPr>
            <p:ph type="title"/>
          </p:nvPr>
        </p:nvSpPr>
        <p:spPr>
          <a:xfrm>
            <a:off x="473037" y="584169"/>
            <a:ext cx="11029616" cy="1188720"/>
          </a:xfrm>
        </p:spPr>
        <p:txBody>
          <a:bodyPr/>
          <a:lstStyle/>
          <a:p>
            <a:r>
              <a:rPr lang="en-IN" dirty="0"/>
              <a:t>Public Groups</a:t>
            </a:r>
          </a:p>
        </p:txBody>
      </p:sp>
      <p:pic>
        <p:nvPicPr>
          <p:cNvPr id="5" name="Content Placeholder 4">
            <a:extLst>
              <a:ext uri="{FF2B5EF4-FFF2-40B4-BE49-F238E27FC236}">
                <a16:creationId xmlns:a16="http://schemas.microsoft.com/office/drawing/2014/main" id="{FF99DA00-2669-94DC-DF11-64BDC776030B}"/>
              </a:ext>
            </a:extLst>
          </p:cNvPr>
          <p:cNvPicPr>
            <a:picLocks noGrp="1" noChangeAspect="1"/>
          </p:cNvPicPr>
          <p:nvPr>
            <p:ph idx="1"/>
          </p:nvPr>
        </p:nvPicPr>
        <p:blipFill>
          <a:blip r:embed="rId2"/>
          <a:stretch>
            <a:fillRect/>
          </a:stretch>
        </p:blipFill>
        <p:spPr>
          <a:xfrm>
            <a:off x="1356853" y="2213743"/>
            <a:ext cx="8819534" cy="3633787"/>
          </a:xfrm>
        </p:spPr>
      </p:pic>
    </p:spTree>
    <p:extLst>
      <p:ext uri="{BB962C8B-B14F-4D97-AF65-F5344CB8AC3E}">
        <p14:creationId xmlns:p14="http://schemas.microsoft.com/office/powerpoint/2010/main" val="2557590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5BF3-65D7-852C-58BF-199D2909F251}"/>
              </a:ext>
            </a:extLst>
          </p:cNvPr>
          <p:cNvSpPr>
            <a:spLocks noGrp="1"/>
          </p:cNvSpPr>
          <p:nvPr>
            <p:ph type="title"/>
          </p:nvPr>
        </p:nvSpPr>
        <p:spPr/>
        <p:txBody>
          <a:bodyPr/>
          <a:lstStyle/>
          <a:p>
            <a:r>
              <a:rPr lang="en-IN" dirty="0"/>
              <a:t>Report Types</a:t>
            </a:r>
          </a:p>
        </p:txBody>
      </p:sp>
      <p:pic>
        <p:nvPicPr>
          <p:cNvPr id="5" name="Content Placeholder 4">
            <a:extLst>
              <a:ext uri="{FF2B5EF4-FFF2-40B4-BE49-F238E27FC236}">
                <a16:creationId xmlns:a16="http://schemas.microsoft.com/office/drawing/2014/main" id="{61613569-B8A3-178E-EB1C-B53981B9F0D4}"/>
              </a:ext>
            </a:extLst>
          </p:cNvPr>
          <p:cNvPicPr>
            <a:picLocks noGrp="1" noChangeAspect="1"/>
          </p:cNvPicPr>
          <p:nvPr>
            <p:ph idx="1"/>
          </p:nvPr>
        </p:nvPicPr>
        <p:blipFill>
          <a:blip r:embed="rId2"/>
          <a:stretch>
            <a:fillRect/>
          </a:stretch>
        </p:blipFill>
        <p:spPr>
          <a:xfrm>
            <a:off x="6376234" y="2085924"/>
            <a:ext cx="4851116" cy="3750309"/>
          </a:xfrm>
        </p:spPr>
      </p:pic>
      <p:pic>
        <p:nvPicPr>
          <p:cNvPr id="7" name="Picture 6">
            <a:extLst>
              <a:ext uri="{FF2B5EF4-FFF2-40B4-BE49-F238E27FC236}">
                <a16:creationId xmlns:a16="http://schemas.microsoft.com/office/drawing/2014/main" id="{731A1D24-EE7B-8E2F-EF19-03059E86FAE5}"/>
              </a:ext>
            </a:extLst>
          </p:cNvPr>
          <p:cNvPicPr>
            <a:picLocks noChangeAspect="1"/>
          </p:cNvPicPr>
          <p:nvPr/>
        </p:nvPicPr>
        <p:blipFill>
          <a:blip r:embed="rId3"/>
          <a:stretch>
            <a:fillRect/>
          </a:stretch>
        </p:blipFill>
        <p:spPr>
          <a:xfrm>
            <a:off x="669684" y="2085924"/>
            <a:ext cx="5013361" cy="3750309"/>
          </a:xfrm>
          <a:prstGeom prst="rect">
            <a:avLst/>
          </a:prstGeom>
        </p:spPr>
      </p:pic>
    </p:spTree>
    <p:extLst>
      <p:ext uri="{BB962C8B-B14F-4D97-AF65-F5344CB8AC3E}">
        <p14:creationId xmlns:p14="http://schemas.microsoft.com/office/powerpoint/2010/main" val="3019508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ECD0-EF28-CF9C-E46F-A74DE7A77F68}"/>
              </a:ext>
            </a:extLst>
          </p:cNvPr>
          <p:cNvSpPr>
            <a:spLocks noGrp="1"/>
          </p:cNvSpPr>
          <p:nvPr>
            <p:ph type="title"/>
          </p:nvPr>
        </p:nvSpPr>
        <p:spPr/>
        <p:txBody>
          <a:bodyPr/>
          <a:lstStyle/>
          <a:p>
            <a:r>
              <a:rPr lang="en-IN" dirty="0"/>
              <a:t>Reports</a:t>
            </a:r>
          </a:p>
        </p:txBody>
      </p:sp>
      <p:pic>
        <p:nvPicPr>
          <p:cNvPr id="13" name="Content Placeholder 12">
            <a:extLst>
              <a:ext uri="{FF2B5EF4-FFF2-40B4-BE49-F238E27FC236}">
                <a16:creationId xmlns:a16="http://schemas.microsoft.com/office/drawing/2014/main" id="{25E06503-E632-EBA6-0C39-CA934E13631B}"/>
              </a:ext>
            </a:extLst>
          </p:cNvPr>
          <p:cNvPicPr>
            <a:picLocks noGrp="1" noChangeAspect="1"/>
          </p:cNvPicPr>
          <p:nvPr>
            <p:ph idx="1"/>
          </p:nvPr>
        </p:nvPicPr>
        <p:blipFill>
          <a:blip r:embed="rId2"/>
          <a:stretch>
            <a:fillRect/>
          </a:stretch>
        </p:blipFill>
        <p:spPr>
          <a:xfrm>
            <a:off x="581192" y="2055925"/>
            <a:ext cx="5229673" cy="3705778"/>
          </a:xfrm>
        </p:spPr>
      </p:pic>
      <p:pic>
        <p:nvPicPr>
          <p:cNvPr id="15" name="Picture 14">
            <a:extLst>
              <a:ext uri="{FF2B5EF4-FFF2-40B4-BE49-F238E27FC236}">
                <a16:creationId xmlns:a16="http://schemas.microsoft.com/office/drawing/2014/main" id="{641E2F3E-FAB1-B25C-3CD7-A853895FE96C}"/>
              </a:ext>
            </a:extLst>
          </p:cNvPr>
          <p:cNvPicPr>
            <a:picLocks noChangeAspect="1"/>
          </p:cNvPicPr>
          <p:nvPr/>
        </p:nvPicPr>
        <p:blipFill>
          <a:blip r:embed="rId3"/>
          <a:stretch>
            <a:fillRect/>
          </a:stretch>
        </p:blipFill>
        <p:spPr>
          <a:xfrm>
            <a:off x="6273604" y="1986116"/>
            <a:ext cx="5337204" cy="3778669"/>
          </a:xfrm>
          <a:prstGeom prst="rect">
            <a:avLst/>
          </a:prstGeom>
        </p:spPr>
      </p:pic>
    </p:spTree>
    <p:extLst>
      <p:ext uri="{BB962C8B-B14F-4D97-AF65-F5344CB8AC3E}">
        <p14:creationId xmlns:p14="http://schemas.microsoft.com/office/powerpoint/2010/main" val="9261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4C28-080F-CD2A-B071-DD221D81B6E6}"/>
              </a:ext>
            </a:extLst>
          </p:cNvPr>
          <p:cNvSpPr>
            <a:spLocks noGrp="1"/>
          </p:cNvSpPr>
          <p:nvPr>
            <p:ph type="title"/>
          </p:nvPr>
        </p:nvSpPr>
        <p:spPr/>
        <p:txBody>
          <a:bodyPr/>
          <a:lstStyle/>
          <a:p>
            <a:r>
              <a:rPr lang="en-IN" dirty="0"/>
              <a:t>Dashboards</a:t>
            </a:r>
          </a:p>
        </p:txBody>
      </p:sp>
      <p:pic>
        <p:nvPicPr>
          <p:cNvPr id="5" name="Content Placeholder 4">
            <a:extLst>
              <a:ext uri="{FF2B5EF4-FFF2-40B4-BE49-F238E27FC236}">
                <a16:creationId xmlns:a16="http://schemas.microsoft.com/office/drawing/2014/main" id="{220F75A7-D2A3-98F3-FB31-7CE499AE9D61}"/>
              </a:ext>
            </a:extLst>
          </p:cNvPr>
          <p:cNvPicPr>
            <a:picLocks noGrp="1" noChangeAspect="1"/>
          </p:cNvPicPr>
          <p:nvPr>
            <p:ph idx="1"/>
          </p:nvPr>
        </p:nvPicPr>
        <p:blipFill>
          <a:blip r:embed="rId2"/>
          <a:stretch>
            <a:fillRect/>
          </a:stretch>
        </p:blipFill>
        <p:spPr>
          <a:xfrm>
            <a:off x="1445341" y="2163097"/>
            <a:ext cx="9252155" cy="3812253"/>
          </a:xfrm>
        </p:spPr>
      </p:pic>
    </p:spTree>
    <p:extLst>
      <p:ext uri="{BB962C8B-B14F-4D97-AF65-F5344CB8AC3E}">
        <p14:creationId xmlns:p14="http://schemas.microsoft.com/office/powerpoint/2010/main" val="3076906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787E-0198-7956-94B2-B21BDB6E5052}"/>
              </a:ext>
            </a:extLst>
          </p:cNvPr>
          <p:cNvSpPr>
            <a:spLocks noGrp="1"/>
          </p:cNvSpPr>
          <p:nvPr>
            <p:ph type="title"/>
          </p:nvPr>
        </p:nvSpPr>
        <p:spPr/>
        <p:txBody>
          <a:bodyPr/>
          <a:lstStyle/>
          <a:p>
            <a:r>
              <a:rPr lang="en-IN" dirty="0"/>
              <a:t>Sharing Rules</a:t>
            </a:r>
          </a:p>
        </p:txBody>
      </p:sp>
      <p:pic>
        <p:nvPicPr>
          <p:cNvPr id="5" name="Content Placeholder 4">
            <a:extLst>
              <a:ext uri="{FF2B5EF4-FFF2-40B4-BE49-F238E27FC236}">
                <a16:creationId xmlns:a16="http://schemas.microsoft.com/office/drawing/2014/main" id="{21220B52-6E5A-DAFA-9DC5-3EB99A274C08}"/>
              </a:ext>
            </a:extLst>
          </p:cNvPr>
          <p:cNvPicPr>
            <a:picLocks noGrp="1" noChangeAspect="1"/>
          </p:cNvPicPr>
          <p:nvPr>
            <p:ph idx="1"/>
          </p:nvPr>
        </p:nvPicPr>
        <p:blipFill>
          <a:blip r:embed="rId2"/>
          <a:stretch>
            <a:fillRect/>
          </a:stretch>
        </p:blipFill>
        <p:spPr>
          <a:xfrm>
            <a:off x="1543666" y="2341563"/>
            <a:ext cx="8967018" cy="3633787"/>
          </a:xfrm>
        </p:spPr>
      </p:pic>
    </p:spTree>
    <p:extLst>
      <p:ext uri="{BB962C8B-B14F-4D97-AF65-F5344CB8AC3E}">
        <p14:creationId xmlns:p14="http://schemas.microsoft.com/office/powerpoint/2010/main" val="194286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FF88EB78-A9E9-A28E-DBBF-100E0D1892A2}"/>
              </a:ext>
            </a:extLst>
          </p:cNvPr>
          <p:cNvSpPr>
            <a:spLocks noGrp="1"/>
          </p:cNvSpPr>
          <p:nvPr>
            <p:ph idx="1"/>
          </p:nvPr>
        </p:nvSpPr>
        <p:spPr/>
        <p:txBody>
          <a:bodyPr/>
          <a:lstStyle/>
          <a:p>
            <a:pPr marL="0" indent="0">
              <a:buNone/>
            </a:pPr>
            <a:r>
              <a:rPr lang="en-US" dirty="0"/>
              <a:t>Food wastage problem.</a:t>
            </a:r>
          </a:p>
          <a:p>
            <a:pPr marL="0" indent="0">
              <a:buNone/>
            </a:pPr>
            <a:r>
              <a:rPr lang="en-US" dirty="0"/>
              <a:t>Why use Salesforce CRM? (managing donors, volunteers, distribution).</a:t>
            </a:r>
          </a:p>
          <a:p>
            <a:pPr marL="0" indent="0">
              <a:buNone/>
            </a:pPr>
            <a:r>
              <a:rPr lang="en-US" b="1" dirty="0"/>
              <a:t>Objective</a:t>
            </a:r>
            <a:r>
              <a:rPr lang="en-US" dirty="0"/>
              <a:t>: Build an app to connect donors with volunteers and needy.</a:t>
            </a:r>
            <a:endParaRPr lang="en-IN" dirty="0"/>
          </a:p>
        </p:txBody>
      </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3E2F-030F-57D7-3C48-70F5FDC8EDFC}"/>
              </a:ext>
            </a:extLst>
          </p:cNvPr>
          <p:cNvSpPr>
            <a:spLocks noGrp="1"/>
          </p:cNvSpPr>
          <p:nvPr>
            <p:ph type="title"/>
          </p:nvPr>
        </p:nvSpPr>
        <p:spPr>
          <a:xfrm>
            <a:off x="453373" y="548353"/>
            <a:ext cx="11029616" cy="1188720"/>
          </a:xfrm>
        </p:spPr>
        <p:txBody>
          <a:bodyPr/>
          <a:lstStyle/>
          <a:p>
            <a:r>
              <a:rPr lang="en-IN" dirty="0"/>
              <a:t>Home Page</a:t>
            </a:r>
          </a:p>
        </p:txBody>
      </p:sp>
      <p:pic>
        <p:nvPicPr>
          <p:cNvPr id="6" name="Content Placeholder 5">
            <a:extLst>
              <a:ext uri="{FF2B5EF4-FFF2-40B4-BE49-F238E27FC236}">
                <a16:creationId xmlns:a16="http://schemas.microsoft.com/office/drawing/2014/main" id="{A5F5DBF0-96B2-A8DD-F9B4-17A7ED6299A1}"/>
              </a:ext>
            </a:extLst>
          </p:cNvPr>
          <p:cNvPicPr>
            <a:picLocks noGrp="1" noChangeAspect="1"/>
          </p:cNvPicPr>
          <p:nvPr>
            <p:ph idx="1"/>
          </p:nvPr>
        </p:nvPicPr>
        <p:blipFill>
          <a:blip r:embed="rId2"/>
          <a:stretch>
            <a:fillRect/>
          </a:stretch>
        </p:blipFill>
        <p:spPr>
          <a:xfrm>
            <a:off x="1592825" y="2399072"/>
            <a:ext cx="9252155" cy="3911242"/>
          </a:xfrm>
        </p:spPr>
      </p:pic>
      <p:sp>
        <p:nvSpPr>
          <p:cNvPr id="4" name="TextBox 3">
            <a:extLst>
              <a:ext uri="{FF2B5EF4-FFF2-40B4-BE49-F238E27FC236}">
                <a16:creationId xmlns:a16="http://schemas.microsoft.com/office/drawing/2014/main" id="{0036C968-784E-25EF-99F1-9EDF8A617155}"/>
              </a:ext>
            </a:extLst>
          </p:cNvPr>
          <p:cNvSpPr txBox="1"/>
          <p:nvPr/>
        </p:nvSpPr>
        <p:spPr>
          <a:xfrm>
            <a:off x="453373" y="1836785"/>
            <a:ext cx="3643177" cy="369332"/>
          </a:xfrm>
          <a:prstGeom prst="rect">
            <a:avLst/>
          </a:prstGeom>
          <a:noFill/>
        </p:spPr>
        <p:txBody>
          <a:bodyPr wrap="none" rtlCol="0">
            <a:spAutoFit/>
          </a:bodyPr>
          <a:lstStyle/>
          <a:p>
            <a:r>
              <a:rPr lang="en-US" dirty="0"/>
              <a:t>Customized home page for the app.</a:t>
            </a:r>
            <a:endParaRPr lang="en-IN" dirty="0"/>
          </a:p>
        </p:txBody>
      </p:sp>
    </p:spTree>
    <p:extLst>
      <p:ext uri="{BB962C8B-B14F-4D97-AF65-F5344CB8AC3E}">
        <p14:creationId xmlns:p14="http://schemas.microsoft.com/office/powerpoint/2010/main" val="434060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B00F-7CC2-6CD4-11AF-C65632911E92}"/>
              </a:ext>
            </a:extLst>
          </p:cNvPr>
          <p:cNvSpPr>
            <a:spLocks noGrp="1"/>
          </p:cNvSpPr>
          <p:nvPr>
            <p:ph type="title"/>
          </p:nvPr>
        </p:nvSpPr>
        <p:spPr/>
        <p:txBody>
          <a:bodyPr/>
          <a:lstStyle/>
          <a:p>
            <a:r>
              <a:rPr lang="en-IN" dirty="0"/>
              <a:t>Conclusion</a:t>
            </a:r>
          </a:p>
        </p:txBody>
      </p:sp>
      <p:sp>
        <p:nvSpPr>
          <p:cNvPr id="6" name="TextBox 5">
            <a:extLst>
              <a:ext uri="{FF2B5EF4-FFF2-40B4-BE49-F238E27FC236}">
                <a16:creationId xmlns:a16="http://schemas.microsoft.com/office/drawing/2014/main" id="{567EE714-E190-025C-DEDC-7EBC7DEDBEB9}"/>
              </a:ext>
            </a:extLst>
          </p:cNvPr>
          <p:cNvSpPr txBox="1"/>
          <p:nvPr/>
        </p:nvSpPr>
        <p:spPr>
          <a:xfrm>
            <a:off x="581192" y="3843421"/>
            <a:ext cx="7479548" cy="646331"/>
          </a:xfrm>
          <a:prstGeom prst="rect">
            <a:avLst/>
          </a:prstGeom>
          <a:noFill/>
        </p:spPr>
        <p:txBody>
          <a:bodyPr wrap="none" rtlCol="0">
            <a:spAutoFit/>
          </a:bodyPr>
          <a:lstStyle/>
          <a:p>
            <a:r>
              <a:rPr lang="en-US" b="1" dirty="0"/>
              <a:t>Summarize</a:t>
            </a:r>
            <a:r>
              <a:rPr lang="en-US" dirty="0"/>
              <a:t>: How Salesforce app helps reduce food wastage &amp; fight hunger.</a:t>
            </a:r>
          </a:p>
          <a:p>
            <a:r>
              <a:rPr lang="en-US" b="1" dirty="0"/>
              <a:t>Future scope</a:t>
            </a:r>
            <a:r>
              <a:rPr lang="en-US" dirty="0"/>
              <a:t>: Mobile app integration, AI prediction of demand.</a:t>
            </a:r>
            <a:endParaRPr lang="en-IN" dirty="0"/>
          </a:p>
        </p:txBody>
      </p:sp>
      <p:sp>
        <p:nvSpPr>
          <p:cNvPr id="7" name="TextBox 6">
            <a:extLst>
              <a:ext uri="{FF2B5EF4-FFF2-40B4-BE49-F238E27FC236}">
                <a16:creationId xmlns:a16="http://schemas.microsoft.com/office/drawing/2014/main" id="{AFDB1467-B192-B366-FAC7-57903782732C}"/>
              </a:ext>
            </a:extLst>
          </p:cNvPr>
          <p:cNvSpPr txBox="1"/>
          <p:nvPr/>
        </p:nvSpPr>
        <p:spPr>
          <a:xfrm>
            <a:off x="581192" y="2428567"/>
            <a:ext cx="10335539" cy="1200329"/>
          </a:xfrm>
          <a:prstGeom prst="rect">
            <a:avLst/>
          </a:prstGeom>
          <a:noFill/>
        </p:spPr>
        <p:txBody>
          <a:bodyPr wrap="square" rtlCol="0">
            <a:spAutoFit/>
          </a:bodyPr>
          <a:lstStyle/>
          <a:p>
            <a:r>
              <a:rPr lang="en-US" dirty="0"/>
              <a:t>By leveraging the Salesforce platform, the project successfully established a streamlined and transparent system for managing surplus food donations. Through efficient coordination with volunteers and timely delivery to beneficiaries, the project effectively addressed food insecurity while maximizing the utilization of available resources.</a:t>
            </a:r>
            <a:endParaRPr lang="en-IN" dirty="0"/>
          </a:p>
        </p:txBody>
      </p:sp>
    </p:spTree>
    <p:extLst>
      <p:ext uri="{BB962C8B-B14F-4D97-AF65-F5344CB8AC3E}">
        <p14:creationId xmlns:p14="http://schemas.microsoft.com/office/powerpoint/2010/main" val="2978194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C0D116-E99F-6B8C-D1D0-CCF6A96B2FA4}"/>
              </a:ext>
            </a:extLst>
          </p:cNvPr>
          <p:cNvSpPr txBox="1"/>
          <p:nvPr/>
        </p:nvSpPr>
        <p:spPr>
          <a:xfrm>
            <a:off x="3303638" y="2828835"/>
            <a:ext cx="5584723" cy="1200329"/>
          </a:xfrm>
          <a:prstGeom prst="rect">
            <a:avLst/>
          </a:prstGeom>
          <a:noFill/>
        </p:spPr>
        <p:txBody>
          <a:bodyPr wrap="square" rtlCol="0">
            <a:spAutoFit/>
          </a:bodyPr>
          <a:lstStyle/>
          <a:p>
            <a:r>
              <a:rPr lang="en-IN" sz="7200" dirty="0">
                <a:latin typeface="Algerian" panose="04020705040A02060702" pitchFamily="82" charset="0"/>
              </a:rPr>
              <a:t>Thank you</a:t>
            </a:r>
          </a:p>
        </p:txBody>
      </p:sp>
    </p:spTree>
    <p:extLst>
      <p:ext uri="{BB962C8B-B14F-4D97-AF65-F5344CB8AC3E}">
        <p14:creationId xmlns:p14="http://schemas.microsoft.com/office/powerpoint/2010/main" val="306463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D121-E64B-91D7-2E0A-F52607C1E932}"/>
              </a:ext>
            </a:extLst>
          </p:cNvPr>
          <p:cNvSpPr>
            <a:spLocks noGrp="1"/>
          </p:cNvSpPr>
          <p:nvPr>
            <p:ph type="title"/>
          </p:nvPr>
        </p:nvSpPr>
        <p:spPr>
          <a:xfrm>
            <a:off x="581192" y="338362"/>
            <a:ext cx="11029616" cy="1188720"/>
          </a:xfrm>
        </p:spPr>
        <p:txBody>
          <a:bodyPr/>
          <a:lstStyle/>
          <a:p>
            <a:r>
              <a:rPr lang="en-IN" dirty="0"/>
              <a:t>Salesforce Developer Account Creation</a:t>
            </a:r>
          </a:p>
        </p:txBody>
      </p:sp>
      <p:pic>
        <p:nvPicPr>
          <p:cNvPr id="7" name="Picture 6">
            <a:extLst>
              <a:ext uri="{FF2B5EF4-FFF2-40B4-BE49-F238E27FC236}">
                <a16:creationId xmlns:a16="http://schemas.microsoft.com/office/drawing/2014/main" id="{404010FF-4C63-4BCF-AEAA-062C7AA0FB9D}"/>
              </a:ext>
            </a:extLst>
          </p:cNvPr>
          <p:cNvPicPr>
            <a:picLocks noChangeAspect="1"/>
          </p:cNvPicPr>
          <p:nvPr/>
        </p:nvPicPr>
        <p:blipFill>
          <a:blip r:embed="rId2"/>
          <a:stretch>
            <a:fillRect/>
          </a:stretch>
        </p:blipFill>
        <p:spPr>
          <a:xfrm>
            <a:off x="581192" y="1843983"/>
            <a:ext cx="4673955" cy="3391373"/>
          </a:xfrm>
          <a:prstGeom prst="rect">
            <a:avLst/>
          </a:prstGeom>
        </p:spPr>
      </p:pic>
      <p:pic>
        <p:nvPicPr>
          <p:cNvPr id="9" name="Picture 8">
            <a:extLst>
              <a:ext uri="{FF2B5EF4-FFF2-40B4-BE49-F238E27FC236}">
                <a16:creationId xmlns:a16="http://schemas.microsoft.com/office/drawing/2014/main" id="{6EBE09EE-DA35-CA6D-5651-ECC010DA9378}"/>
              </a:ext>
            </a:extLst>
          </p:cNvPr>
          <p:cNvPicPr>
            <a:picLocks noChangeAspect="1"/>
          </p:cNvPicPr>
          <p:nvPr/>
        </p:nvPicPr>
        <p:blipFill>
          <a:blip r:embed="rId3"/>
          <a:stretch>
            <a:fillRect/>
          </a:stretch>
        </p:blipFill>
        <p:spPr>
          <a:xfrm>
            <a:off x="5643716" y="1843983"/>
            <a:ext cx="5799359" cy="3372321"/>
          </a:xfrm>
          <a:prstGeom prst="rect">
            <a:avLst/>
          </a:prstGeom>
        </p:spPr>
      </p:pic>
      <p:sp>
        <p:nvSpPr>
          <p:cNvPr id="12" name="TextBox 11">
            <a:extLst>
              <a:ext uri="{FF2B5EF4-FFF2-40B4-BE49-F238E27FC236}">
                <a16:creationId xmlns:a16="http://schemas.microsoft.com/office/drawing/2014/main" id="{E5854AD6-D3BD-DC24-C96C-BFA074FC278A}"/>
              </a:ext>
            </a:extLst>
          </p:cNvPr>
          <p:cNvSpPr txBox="1"/>
          <p:nvPr/>
        </p:nvSpPr>
        <p:spPr>
          <a:xfrm>
            <a:off x="581192" y="5958349"/>
            <a:ext cx="5169813" cy="369332"/>
          </a:xfrm>
          <a:prstGeom prst="rect">
            <a:avLst/>
          </a:prstGeom>
          <a:noFill/>
        </p:spPr>
        <p:txBody>
          <a:bodyPr wrap="none" rtlCol="0">
            <a:spAutoFit/>
          </a:bodyPr>
          <a:lstStyle/>
          <a:p>
            <a:r>
              <a:rPr lang="en-US" b="1" dirty="0"/>
              <a:t>Importance</a:t>
            </a:r>
            <a:r>
              <a:rPr lang="en-US" dirty="0"/>
              <a:t>: base platform for building the solution.</a:t>
            </a:r>
            <a:endParaRPr lang="en-IN" dirty="0"/>
          </a:p>
        </p:txBody>
      </p:sp>
    </p:spTree>
    <p:extLst>
      <p:ext uri="{BB962C8B-B14F-4D97-AF65-F5344CB8AC3E}">
        <p14:creationId xmlns:p14="http://schemas.microsoft.com/office/powerpoint/2010/main" val="182107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BF58-C824-5610-A6B5-E37A330FDFAB}"/>
              </a:ext>
            </a:extLst>
          </p:cNvPr>
          <p:cNvSpPr>
            <a:spLocks noGrp="1"/>
          </p:cNvSpPr>
          <p:nvPr>
            <p:ph type="title"/>
          </p:nvPr>
        </p:nvSpPr>
        <p:spPr>
          <a:xfrm>
            <a:off x="581191" y="102389"/>
            <a:ext cx="11029616" cy="1188720"/>
          </a:xfrm>
        </p:spPr>
        <p:txBody>
          <a:bodyPr/>
          <a:lstStyle/>
          <a:p>
            <a:r>
              <a:rPr lang="en-IN" dirty="0"/>
              <a:t>Task Object and field Creation</a:t>
            </a:r>
          </a:p>
        </p:txBody>
      </p:sp>
      <p:pic>
        <p:nvPicPr>
          <p:cNvPr id="15" name="Picture 14">
            <a:extLst>
              <a:ext uri="{FF2B5EF4-FFF2-40B4-BE49-F238E27FC236}">
                <a16:creationId xmlns:a16="http://schemas.microsoft.com/office/drawing/2014/main" id="{12D4862E-E0A5-FF32-34AD-D7C2B5B1AF41}"/>
              </a:ext>
            </a:extLst>
          </p:cNvPr>
          <p:cNvPicPr>
            <a:picLocks noChangeAspect="1"/>
          </p:cNvPicPr>
          <p:nvPr/>
        </p:nvPicPr>
        <p:blipFill>
          <a:blip r:embed="rId2"/>
          <a:stretch>
            <a:fillRect/>
          </a:stretch>
        </p:blipFill>
        <p:spPr>
          <a:xfrm>
            <a:off x="1562717" y="1575551"/>
            <a:ext cx="9066563" cy="4197008"/>
          </a:xfrm>
          <a:prstGeom prst="rect">
            <a:avLst/>
          </a:prstGeom>
        </p:spPr>
      </p:pic>
    </p:spTree>
    <p:extLst>
      <p:ext uri="{BB962C8B-B14F-4D97-AF65-F5344CB8AC3E}">
        <p14:creationId xmlns:p14="http://schemas.microsoft.com/office/powerpoint/2010/main" val="111412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5008-E760-1E03-CB89-AADC77380333}"/>
              </a:ext>
            </a:extLst>
          </p:cNvPr>
          <p:cNvSpPr>
            <a:spLocks noGrp="1"/>
          </p:cNvSpPr>
          <p:nvPr>
            <p:ph type="title"/>
          </p:nvPr>
        </p:nvSpPr>
        <p:spPr>
          <a:xfrm>
            <a:off x="473037" y="462607"/>
            <a:ext cx="11029616" cy="1188720"/>
          </a:xfrm>
        </p:spPr>
        <p:txBody>
          <a:bodyPr/>
          <a:lstStyle/>
          <a:p>
            <a:r>
              <a:rPr lang="en-IN" dirty="0"/>
              <a:t>drop-off point Object and field Creation</a:t>
            </a:r>
          </a:p>
        </p:txBody>
      </p:sp>
      <p:pic>
        <p:nvPicPr>
          <p:cNvPr id="4" name="Content Placeholder 4">
            <a:extLst>
              <a:ext uri="{FF2B5EF4-FFF2-40B4-BE49-F238E27FC236}">
                <a16:creationId xmlns:a16="http://schemas.microsoft.com/office/drawing/2014/main" id="{471F01FD-8FBB-E8EA-0349-3AF5E110CAAC}"/>
              </a:ext>
            </a:extLst>
          </p:cNvPr>
          <p:cNvPicPr>
            <a:picLocks noGrp="1" noChangeAspect="1"/>
          </p:cNvPicPr>
          <p:nvPr>
            <p:ph idx="1"/>
          </p:nvPr>
        </p:nvPicPr>
        <p:blipFill>
          <a:blip r:embed="rId2"/>
          <a:stretch>
            <a:fillRect/>
          </a:stretch>
        </p:blipFill>
        <p:spPr>
          <a:xfrm>
            <a:off x="1691148" y="1928609"/>
            <a:ext cx="8809703" cy="3872424"/>
          </a:xfrm>
        </p:spPr>
      </p:pic>
    </p:spTree>
    <p:extLst>
      <p:ext uri="{BB962C8B-B14F-4D97-AF65-F5344CB8AC3E}">
        <p14:creationId xmlns:p14="http://schemas.microsoft.com/office/powerpoint/2010/main" val="1451169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22D9-BFEB-B818-DF85-FE92A396D8FB}"/>
              </a:ext>
            </a:extLst>
          </p:cNvPr>
          <p:cNvSpPr>
            <a:spLocks noGrp="1"/>
          </p:cNvSpPr>
          <p:nvPr>
            <p:ph type="title"/>
          </p:nvPr>
        </p:nvSpPr>
        <p:spPr>
          <a:xfrm>
            <a:off x="463205" y="396444"/>
            <a:ext cx="11029616" cy="1188720"/>
          </a:xfrm>
        </p:spPr>
        <p:txBody>
          <a:bodyPr/>
          <a:lstStyle/>
          <a:p>
            <a:r>
              <a:rPr lang="en-IN" dirty="0"/>
              <a:t>Venue Object and field Creation</a:t>
            </a:r>
          </a:p>
        </p:txBody>
      </p:sp>
      <p:pic>
        <p:nvPicPr>
          <p:cNvPr id="4" name="Content Placeholder 3">
            <a:extLst>
              <a:ext uri="{FF2B5EF4-FFF2-40B4-BE49-F238E27FC236}">
                <a16:creationId xmlns:a16="http://schemas.microsoft.com/office/drawing/2014/main" id="{7145E8C2-3FE3-EB8C-7758-54C49C74D5A5}"/>
              </a:ext>
            </a:extLst>
          </p:cNvPr>
          <p:cNvPicPr>
            <a:picLocks noGrp="1" noChangeAspect="1"/>
          </p:cNvPicPr>
          <p:nvPr>
            <p:ph idx="1"/>
          </p:nvPr>
        </p:nvPicPr>
        <p:blipFill>
          <a:blip r:embed="rId2"/>
          <a:stretch>
            <a:fillRect/>
          </a:stretch>
        </p:blipFill>
        <p:spPr>
          <a:xfrm>
            <a:off x="2043862" y="1918777"/>
            <a:ext cx="8132525" cy="4098565"/>
          </a:xfrm>
          <a:prstGeom prst="rect">
            <a:avLst/>
          </a:prstGeom>
        </p:spPr>
      </p:pic>
    </p:spTree>
    <p:extLst>
      <p:ext uri="{BB962C8B-B14F-4D97-AF65-F5344CB8AC3E}">
        <p14:creationId xmlns:p14="http://schemas.microsoft.com/office/powerpoint/2010/main" val="350849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2D30-0D8A-DFEC-F738-A89C5816CCFA}"/>
              </a:ext>
            </a:extLst>
          </p:cNvPr>
          <p:cNvSpPr>
            <a:spLocks noGrp="1"/>
          </p:cNvSpPr>
          <p:nvPr>
            <p:ph type="title"/>
          </p:nvPr>
        </p:nvSpPr>
        <p:spPr>
          <a:xfrm>
            <a:off x="443541" y="584169"/>
            <a:ext cx="11029616" cy="1188720"/>
          </a:xfrm>
        </p:spPr>
        <p:txBody>
          <a:bodyPr/>
          <a:lstStyle/>
          <a:p>
            <a:r>
              <a:rPr lang="en-IN" dirty="0"/>
              <a:t>volunteer Object and field Creation</a:t>
            </a:r>
          </a:p>
        </p:txBody>
      </p:sp>
      <p:pic>
        <p:nvPicPr>
          <p:cNvPr id="4" name="Content Placeholder 3">
            <a:extLst>
              <a:ext uri="{FF2B5EF4-FFF2-40B4-BE49-F238E27FC236}">
                <a16:creationId xmlns:a16="http://schemas.microsoft.com/office/drawing/2014/main" id="{89C7B036-5A98-B115-71B2-834B09878198}"/>
              </a:ext>
            </a:extLst>
          </p:cNvPr>
          <p:cNvPicPr>
            <a:picLocks noGrp="1" noChangeAspect="1"/>
          </p:cNvPicPr>
          <p:nvPr>
            <p:ph idx="1"/>
          </p:nvPr>
        </p:nvPicPr>
        <p:blipFill>
          <a:blip r:embed="rId2"/>
          <a:stretch>
            <a:fillRect/>
          </a:stretch>
        </p:blipFill>
        <p:spPr>
          <a:xfrm>
            <a:off x="1681862" y="1958105"/>
            <a:ext cx="8828275" cy="3818340"/>
          </a:xfrm>
          <a:prstGeom prst="rect">
            <a:avLst/>
          </a:prstGeom>
        </p:spPr>
      </p:pic>
    </p:spTree>
    <p:extLst>
      <p:ext uri="{BB962C8B-B14F-4D97-AF65-F5344CB8AC3E}">
        <p14:creationId xmlns:p14="http://schemas.microsoft.com/office/powerpoint/2010/main" val="939105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DF37-9332-9EC3-394C-E6EB4EF4B1FA}"/>
              </a:ext>
            </a:extLst>
          </p:cNvPr>
          <p:cNvSpPr>
            <a:spLocks noGrp="1"/>
          </p:cNvSpPr>
          <p:nvPr>
            <p:ph type="title"/>
          </p:nvPr>
        </p:nvSpPr>
        <p:spPr>
          <a:xfrm>
            <a:off x="433708" y="295460"/>
            <a:ext cx="11029616" cy="1188720"/>
          </a:xfrm>
        </p:spPr>
        <p:txBody>
          <a:bodyPr/>
          <a:lstStyle/>
          <a:p>
            <a:r>
              <a:rPr lang="en-IN" dirty="0"/>
              <a:t>Execution detail Object and field Creation</a:t>
            </a:r>
          </a:p>
        </p:txBody>
      </p:sp>
      <p:pic>
        <p:nvPicPr>
          <p:cNvPr id="4" name="Content Placeholder 3">
            <a:extLst>
              <a:ext uri="{FF2B5EF4-FFF2-40B4-BE49-F238E27FC236}">
                <a16:creationId xmlns:a16="http://schemas.microsoft.com/office/drawing/2014/main" id="{843BF3E7-E5A5-7B0B-F5EB-B507E4ECC936}"/>
              </a:ext>
            </a:extLst>
          </p:cNvPr>
          <p:cNvPicPr>
            <a:picLocks noGrp="1" noChangeAspect="1"/>
          </p:cNvPicPr>
          <p:nvPr>
            <p:ph idx="1"/>
          </p:nvPr>
        </p:nvPicPr>
        <p:blipFill>
          <a:blip r:embed="rId2"/>
          <a:stretch>
            <a:fillRect/>
          </a:stretch>
        </p:blipFill>
        <p:spPr>
          <a:xfrm>
            <a:off x="1396181" y="1755478"/>
            <a:ext cx="9399638" cy="4094715"/>
          </a:xfrm>
          <a:prstGeom prst="rect">
            <a:avLst/>
          </a:prstGeom>
        </p:spPr>
      </p:pic>
    </p:spTree>
    <p:extLst>
      <p:ext uri="{BB962C8B-B14F-4D97-AF65-F5344CB8AC3E}">
        <p14:creationId xmlns:p14="http://schemas.microsoft.com/office/powerpoint/2010/main" val="80229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A784-CF74-D747-97FD-70E128A9FB2E}"/>
              </a:ext>
            </a:extLst>
          </p:cNvPr>
          <p:cNvSpPr>
            <a:spLocks noGrp="1"/>
          </p:cNvSpPr>
          <p:nvPr>
            <p:ph type="title"/>
          </p:nvPr>
        </p:nvSpPr>
        <p:spPr>
          <a:xfrm>
            <a:off x="453372" y="574336"/>
            <a:ext cx="11029616" cy="1188720"/>
          </a:xfrm>
        </p:spPr>
        <p:txBody>
          <a:bodyPr/>
          <a:lstStyle/>
          <a:p>
            <a:r>
              <a:rPr lang="en-IN" dirty="0"/>
              <a:t>Tabs</a:t>
            </a:r>
          </a:p>
        </p:txBody>
      </p:sp>
      <p:pic>
        <p:nvPicPr>
          <p:cNvPr id="5" name="Content Placeholder 4">
            <a:extLst>
              <a:ext uri="{FF2B5EF4-FFF2-40B4-BE49-F238E27FC236}">
                <a16:creationId xmlns:a16="http://schemas.microsoft.com/office/drawing/2014/main" id="{EFF2A9A1-3CB9-518B-EEBF-807BC96E62E1}"/>
              </a:ext>
            </a:extLst>
          </p:cNvPr>
          <p:cNvPicPr>
            <a:picLocks noGrp="1" noChangeAspect="1"/>
          </p:cNvPicPr>
          <p:nvPr>
            <p:ph idx="1"/>
          </p:nvPr>
        </p:nvPicPr>
        <p:blipFill>
          <a:blip r:embed="rId2"/>
          <a:stretch>
            <a:fillRect/>
          </a:stretch>
        </p:blipFill>
        <p:spPr>
          <a:xfrm>
            <a:off x="1799303" y="1995950"/>
            <a:ext cx="8593393" cy="3930240"/>
          </a:xfrm>
        </p:spPr>
      </p:pic>
    </p:spTree>
    <p:extLst>
      <p:ext uri="{BB962C8B-B14F-4D97-AF65-F5344CB8AC3E}">
        <p14:creationId xmlns:p14="http://schemas.microsoft.com/office/powerpoint/2010/main" val="341280055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{CA4B3FF0-EBF4-426F-A160-9E32DC5FD72A}tf33552983_win32</Template>
  <TotalTime>50</TotalTime>
  <Words>198</Words>
  <Application>Microsoft Office PowerPoint</Application>
  <PresentationFormat>Widescreen</PresentationFormat>
  <Paragraphs>34</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Algerian</vt:lpstr>
      <vt:lpstr>Franklin Gothic Book</vt:lpstr>
      <vt:lpstr>Franklin Gothic Demi</vt:lpstr>
      <vt:lpstr>Wingdings 2</vt:lpstr>
      <vt:lpstr>DividendVTI</vt:lpstr>
      <vt:lpstr>To supply leftover food to poor</vt:lpstr>
      <vt:lpstr>introduction</vt:lpstr>
      <vt:lpstr>Salesforce Developer Account Creation</vt:lpstr>
      <vt:lpstr>Task Object and field Creation</vt:lpstr>
      <vt:lpstr>drop-off point Object and field Creation</vt:lpstr>
      <vt:lpstr>Venue Object and field Creation</vt:lpstr>
      <vt:lpstr>volunteer Object and field Creation</vt:lpstr>
      <vt:lpstr>Execution detail Object and field Creation</vt:lpstr>
      <vt:lpstr>Tabs</vt:lpstr>
      <vt:lpstr>The Lightning App</vt:lpstr>
      <vt:lpstr> Flows</vt:lpstr>
      <vt:lpstr>Apex trigger for custom logic.</vt:lpstr>
      <vt:lpstr>Profiles</vt:lpstr>
      <vt:lpstr>Creation of Users</vt:lpstr>
      <vt:lpstr>Public Groups</vt:lpstr>
      <vt:lpstr>Report Types</vt:lpstr>
      <vt:lpstr>Reports</vt:lpstr>
      <vt:lpstr>Dashboards</vt:lpstr>
      <vt:lpstr>Sharing Rules</vt:lpstr>
      <vt:lpstr>Home Page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Deiva M</dc:creator>
  <cp:lastModifiedBy>Deiva M</cp:lastModifiedBy>
  <cp:revision>1</cp:revision>
  <dcterms:created xsi:type="dcterms:W3CDTF">2025-08-24T10:53:13Z</dcterms:created>
  <dcterms:modified xsi:type="dcterms:W3CDTF">2025-08-24T11:43:36Z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